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302" r:id="rId10"/>
    <p:sldId id="294" r:id="rId11"/>
    <p:sldId id="303" r:id="rId12"/>
    <p:sldId id="295" r:id="rId13"/>
    <p:sldId id="296" r:id="rId14"/>
    <p:sldId id="304" r:id="rId15"/>
    <p:sldId id="297" r:id="rId16"/>
    <p:sldId id="298" r:id="rId17"/>
    <p:sldId id="305" r:id="rId18"/>
    <p:sldId id="299" r:id="rId19"/>
    <p:sldId id="306" r:id="rId20"/>
    <p:sldId id="300" r:id="rId21"/>
    <p:sldId id="307" r:id="rId22"/>
    <p:sldId id="301" r:id="rId23"/>
    <p:sldId id="309" r:id="rId24"/>
    <p:sldId id="310" r:id="rId25"/>
    <p:sldId id="308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C32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3" autoAdjust="0"/>
    <p:restoredTop sz="94660"/>
  </p:normalViewPr>
  <p:slideViewPr>
    <p:cSldViewPr snapToGrid="0">
      <p:cViewPr>
        <p:scale>
          <a:sx n="70" d="100"/>
          <a:sy n="70" d="100"/>
        </p:scale>
        <p:origin x="-88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2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4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7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15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4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62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0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8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3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3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6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9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7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8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4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25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48070"/>
            <a:ext cx="8070574" cy="1630016"/>
          </a:xfrm>
        </p:spPr>
        <p:txBody>
          <a:bodyPr>
            <a:noAutofit/>
          </a:bodyPr>
          <a:lstStyle/>
          <a:p>
            <a:r>
              <a:rPr lang="ar-IQ" sz="54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المحاضرة </a:t>
            </a:r>
            <a:r>
              <a:rPr lang="ar-IQ" sz="540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الثانية</a:t>
            </a:r>
            <a:r>
              <a:rPr lang="ar-IQ" sz="5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IQ" sz="5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54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5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اساسيات الحاســــــــــــــــــوب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409" y="5022572"/>
            <a:ext cx="3339547" cy="1550505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ar-IQ" sz="6000" cap="all" dirty="0">
                <a:ln w="3175" cmpd="sng">
                  <a:noFill/>
                </a:ln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اعداد: الاستاذ غدير رعد</a:t>
            </a:r>
          </a:p>
          <a:p>
            <a:endParaRPr lang="en-GB" sz="6400" cap="all" dirty="0">
              <a:ln w="3175" cmpd="sng"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29061" y="165651"/>
            <a:ext cx="4366591" cy="170953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IQ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جامعة البصرة/كلية التربية للبنات</a:t>
            </a:r>
          </a:p>
          <a:p>
            <a:r>
              <a:rPr lang="ar-IQ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قسم العلوم التربوية و النفسية</a:t>
            </a:r>
          </a:p>
          <a:p>
            <a:r>
              <a:rPr lang="ar-IQ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مرحلة </a:t>
            </a:r>
            <a:r>
              <a:rPr lang="en-US" sz="8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اولى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606317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لوحة اللمس </a:t>
            </a:r>
            <a:r>
              <a:rPr lang="ar-IQ" sz="3200" b="1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Touchpad</a:t>
            </a: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سطح حساس مربع الشكل و بمساحة عدة سنتيمترات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يمكن استخدامه بدل الماوس عن طريق تحريك الاصبع على هذا السطح.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5659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18050" y="1678642"/>
            <a:ext cx="7783218" cy="191241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امثلة على لوحة اللمس </a:t>
            </a:r>
            <a:r>
              <a:rPr lang="ar-IQ" sz="3200" b="1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Touchpad</a:t>
            </a: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  <p:pic>
        <p:nvPicPr>
          <p:cNvPr id="2050" name="Picture 2" descr="http://www.syriangeeks.com/wp-content/uploads/2016/09/%D8%B7%D8%B1%D9%8A%D9%82%D8%A9-%D8%AA%D8%B9%D8%B7%D9%8A%D9%84-%D9%84%D9%88%D8%AD%D8%A9-%D8%A7%D9%84%D9%84%D9%85%D8%B3-%D9%81%D9%8A-%D8%A3%D8%AC%D9%87%D8%B2%D8%A9-%D9%88%D9%8A%D9%86%D8%AF%D9%88%D8%B2-%D8%A7%D9%84%D9%85%D8%AD%D9%85%D9%88%D9%84%D8%A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8" y="3225953"/>
            <a:ext cx="5547365" cy="35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microno.elespanol.com/wp-content/uploads/2017/06/touchpad-portatil-panel-tact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72" y="3290552"/>
            <a:ext cx="5167707" cy="34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6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الشاشة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الحساسة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للمس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Touch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Screen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</a:p>
          <a:p>
            <a:pPr marL="0" indent="0" algn="r" rtl="1"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تعطي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هذه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الشاشة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امكانية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المستخدم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التحكم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بالحاسوب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طريق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لمس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الاصبع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للشاشة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بطريقة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مباشرة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او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استخدام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اداة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تشبه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القلم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ar-IQ" sz="32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053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الماسح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الضوئي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Optical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Scanner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 algn="r" rtl="1">
              <a:buNone/>
            </a:pP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يستخدم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ادخال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الرسومات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المستندات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المطبوعة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المكتوبة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يدويا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باحجام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مختلفة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تحويلها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الى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صور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رقمية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ar-IQ" sz="32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5237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19498" y="1842448"/>
            <a:ext cx="6878750" cy="125559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امثلة على </a:t>
            </a:r>
            <a:r>
              <a:rPr lang="en-US" sz="3200" b="1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الماسح</a:t>
            </a:r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الضوئي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Optical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Scanner</a:t>
            </a: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ar-IQ" sz="3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  <p:pic>
        <p:nvPicPr>
          <p:cNvPr id="3074" name="Picture 2" descr="2.jpg (550×30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4" y="3511431"/>
            <a:ext cx="52387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5.jpg (423×44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1" y="3511431"/>
            <a:ext cx="5003516" cy="303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2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الكاميرا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الرقمية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Digital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Camera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 algn="r" rtl="1">
              <a:buNone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تستخدم الكاميرا الرقمية 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لادخال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البيانات المرئية سواء كانت ثابتة كالصور</a:t>
            </a:r>
            <a:r>
              <a:rPr lang="ar-IQ" sz="32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Images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او متحركة 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Vidio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للحاسوب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4645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القلم الضوئي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Light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يشبه القلم العادي لكنه يرسل المعلومات 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الاكترونية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للحاسوب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كما يستخدم في قراءة العلامات المشفرة (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BarCode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ايضا يمكن استخدامه في بعض اجهزة و برامج الرسم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2604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02065" y="2014150"/>
            <a:ext cx="7299203" cy="110546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القلم الضوئي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Light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  <p:pic>
        <p:nvPicPr>
          <p:cNvPr id="5122" name="Picture 2" descr="maxresdefault.jpg (1280×7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85" y="3178152"/>
            <a:ext cx="4965537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‫القلم الضوئي باركود‬‎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4-handheld-scanners-pen-executive-7-457887.jpg (450×3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84" y="3143345"/>
            <a:ext cx="4812210" cy="33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عص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التحكم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JoyStick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عصا او ماسك يدوي يمكن تحريكه في جميع الاتجاهات للتحكم في الحركة على الشاشة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يكون اكثر استخداما في العاب الفيديو.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7847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68537" y="1926545"/>
            <a:ext cx="5770655" cy="120100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عص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التحكم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JoyStick</a:t>
            </a: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ar-IQ" sz="3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  <p:pic>
        <p:nvPicPr>
          <p:cNvPr id="6146" name="Picture 2" descr="gaming-joystick-250x250.jpeg (250×20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67" y="3724576"/>
            <a:ext cx="3378759" cy="28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t_atari_2600_joystick.jpg (300×3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96" y="3724576"/>
            <a:ext cx="304387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ame-controller-for-s3-gen-game-wireless.jpg (1000×10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7" y="3724575"/>
            <a:ext cx="3343702" cy="28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6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66425" y="984738"/>
            <a:ext cx="8694845" cy="465640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u="sng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r>
              <a:rPr lang="ar-IQ" sz="3200" b="1" u="sng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ar-IQ" sz="3200" b="1" u="sng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 عن مكونات الحاسوب:</a:t>
            </a:r>
            <a:endParaRPr lang="ar-IQ" sz="3200" b="1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الحاسوب يتكون من عدة اجزاء تعمل معا و تشمل جزئيين رئيسيين هما </a:t>
            </a:r>
            <a:endParaRPr lang="en-US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الاجزاء المادية </a:t>
            </a:r>
            <a:r>
              <a:rPr lang="en-US" sz="32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Hardware</a:t>
            </a:r>
            <a:r>
              <a:rPr lang="ar-IQ" sz="32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32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الاجزاء البرمجية </a:t>
            </a:r>
            <a:r>
              <a:rPr lang="ar-IQ" sz="3200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Software</a:t>
            </a:r>
            <a:r>
              <a:rPr lang="ar-IQ" sz="32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GB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166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المايكروفون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Microphone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 algn="r" rtl="1">
              <a:buNone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يستخدم 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لادخال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الاصوات الى الحاسبة لغرض تسجيلها او معالجتها.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0176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52884" y="1678642"/>
            <a:ext cx="8147713" cy="106452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المايكروفون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Microphone</a:t>
            </a: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ar-IQ" sz="3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  <p:pic>
        <p:nvPicPr>
          <p:cNvPr id="7170" name="Picture 2" descr="31Ut0tDWnNL._SL500_AC_SS350_.jpg (350×3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03" y="317651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61OsFfPuZFL._SX466_.jpg (466×46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57" y="3176516"/>
            <a:ext cx="3833646" cy="32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M-700-Computer-font-b-Microphone-b-font-Condenser-Professional-3-5mm-Studio-Wired-font-b.jpg (1000×10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3176516"/>
            <a:ext cx="387273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2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قارئ العلامات البصرية (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Optical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Mark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Reader</a:t>
            </a: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-OMR) </a:t>
            </a:r>
            <a:endParaRPr lang="en-US" sz="3200" b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buFontTx/>
              <a:buChar char="-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يستخدم لغرض الادخال السريع لبيانات محددة مثل هوية تعريفية لأشخاص و بصماتهم.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587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13249" y="2251848"/>
            <a:ext cx="6878751" cy="129653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قارئ العلامات البصرية (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Optical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Mark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Reader</a:t>
            </a: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-OMR) </a:t>
            </a:r>
            <a:endParaRPr lang="en-US" sz="3200" b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  <p:sp>
        <p:nvSpPr>
          <p:cNvPr id="2" name="AutoShape 2" descr="https://userscontent2.emaze.com/images/d749799b-1f46-46a9-bdeb-3e9081eb44cd/f8b9e449-f93a-4ee7-af6f-1d9ae7642648.png (343×1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userscontent2.emaze.com/images/d749799b-1f46-46a9-bdeb-3e9081eb44cd/f8b9e449-f93a-4ee7-af6f-1d9ae7642648.png (343×160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optical_mark_reader.jpg (320×30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30" y="3336237"/>
            <a:ext cx="3353700" cy="31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sz_81583ac97fcc42dda7261d392d782f5f.jpg (400×4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82" y="3336237"/>
            <a:ext cx="3478542" cy="31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2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قارئ 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القطع المشفر (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BarCode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Reader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):</a:t>
            </a:r>
          </a:p>
          <a:p>
            <a:pPr algn="r" rtl="1">
              <a:buFontTx/>
              <a:buChar char="-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يستخدم 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لادخال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 قراءة معلومات عن المنتجات في الاسواق و المخازن.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822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22823" y="2123332"/>
            <a:ext cx="5797951" cy="121465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قارئ 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القطع المشفر (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BarCode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Reader</a:t>
            </a:r>
            <a:r>
              <a:rPr lang="ar-IQ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):</a:t>
            </a:r>
            <a:endParaRPr lang="ar-IQ" sz="3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  <p:pic>
        <p:nvPicPr>
          <p:cNvPr id="9218" name="Picture 2" descr="2D-Barcode-Scanner-with-Pistol-Grip-Bar.jpg_350x350.jpg (350×3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1" y="320381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-l500.jpg (500×5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12" y="3203812"/>
            <a:ext cx="363518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s-barcode-reader.jpg (543×29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4" y="3268710"/>
            <a:ext cx="3809125" cy="32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7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8274" y="1234440"/>
            <a:ext cx="8534400" cy="3615267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en-US" sz="3200" cap="all" dirty="0" err="1" smtClean="0">
                <a:ln w="3175" cmpd="sng">
                  <a:noFill/>
                </a:ln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نهاية</a:t>
            </a:r>
            <a:r>
              <a:rPr lang="en-US" sz="3200" cap="all" dirty="0" smtClean="0">
                <a:ln w="3175" cmpd="sng">
                  <a:noFill/>
                </a:ln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cap="all" dirty="0" err="1" smtClean="0">
                <a:ln w="3175" cmpd="sng">
                  <a:noFill/>
                </a:ln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المحاضرة</a:t>
            </a:r>
            <a:r>
              <a:rPr lang="en-US" sz="3200" cap="all" dirty="0" smtClean="0">
                <a:ln w="3175" cmpd="sng">
                  <a:noFill/>
                </a:ln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cap="all" dirty="0" err="1" smtClean="0">
                <a:ln w="3175" cmpd="sng">
                  <a:noFill/>
                </a:ln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الثانية</a:t>
            </a:r>
            <a:endParaRPr lang="en-GB" sz="3200" cap="all" dirty="0">
              <a:ln w="3175" cmpd="sng">
                <a:noFill/>
              </a:ln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617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374710"/>
            <a:ext cx="9592028" cy="436728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لوحة المفاتيح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KeyBoard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تعتبر احد اهم وسائل ادخال البيانات 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للحاسوب</a:t>
            </a:r>
            <a:endParaRPr lang="en-US" sz="32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حيث 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تستخدم في ادخال البيانات الحرفية و الرقمية و تنفيذ الاوامر.</a:t>
            </a:r>
          </a:p>
          <a:p>
            <a:pPr marL="0" indent="0" algn="r" rtl="1">
              <a:buNone/>
            </a:pPr>
            <a:endParaRPr lang="ar-IQ" sz="3200" u="sng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15839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Devices:</a:t>
            </a:r>
          </a:p>
        </p:txBody>
      </p:sp>
    </p:spTree>
    <p:extLst>
      <p:ext uri="{BB962C8B-B14F-4D97-AF65-F5344CB8AC3E}">
        <p14:creationId xmlns:p14="http://schemas.microsoft.com/office/powerpoint/2010/main" val="118073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374710"/>
            <a:ext cx="9592028" cy="436728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اقسام لوحة المفاتيح :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مفاتيح الكتابة (الابجدية الرقمية)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مفاتيح التحكم(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Control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Keys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مفاتيح الوظائف(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Function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eys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مفاتيح التنقل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لوحة المفاتيح الرقمية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023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374710"/>
            <a:ext cx="9592028" cy="436728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الماوس (الفأرة)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Mouse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جهاز صغير يتم توصيله للحاسوب</a:t>
            </a:r>
            <a:r>
              <a:rPr lang="en-US" sz="32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عبر سلك او بدون سلك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en-US" sz="3200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الوظيفة الاساسية للماوس ترجمة/تحويل حركة اليد </a:t>
            </a:r>
            <a:r>
              <a:rPr lang="en-US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الى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اشارات يستطيع الحاسوب فهمها و التعامل معها.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7685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انواع الماوس (الفأرة):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الماوس الميكانيكي ذو الكرة.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الماوس الضوئي.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الماوس الليزري.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7255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3"/>
            <a:ext cx="9592028" cy="462659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طرق ربط الماوس (الفأرة):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سلكي (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Wire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لاسلكي باستخدام الموجات الراديوية (RF 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Wireless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algn="r" rtl="1">
              <a:buFont typeface="Wingdings" pitchFamily="2" charset="2"/>
              <a:buChar char="§"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سلكي باستخدام البلوتوث (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Bluetooth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Wireless</a:t>
            </a: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687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4"/>
            <a:ext cx="9592028" cy="427251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كرة التعقب </a:t>
            </a:r>
            <a:r>
              <a:rPr lang="ar-IQ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Trackball</a:t>
            </a: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 algn="r" rtl="1">
              <a:buNone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هي ايضا تعتبر من اجهزة التأشير </a:t>
            </a:r>
          </a:p>
          <a:p>
            <a:pPr marL="0" indent="0" algn="r" rtl="1">
              <a:buNone/>
            </a:pPr>
            <a:r>
              <a:rPr lang="ar-IQ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تتكون من كرة في الاعلى تستند الى بكرتين متعامدتين تترجمان حركة الكرة العلوية عموديا و افقيا على الشاشة.</a:t>
            </a: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476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الفصل الثاني : مكونات الحاسوب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9242" y="2115404"/>
            <a:ext cx="9592028" cy="427251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امثلة على كرة التعقب </a:t>
            </a:r>
          </a:p>
          <a:p>
            <a:pPr marL="0" indent="0" algn="r" rtl="1">
              <a:buNone/>
            </a:pPr>
            <a:endParaRPr lang="ar-IQ" sz="32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endParaRPr lang="ar-IQ" sz="3200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endParaRPr lang="ar-IQ" sz="32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endParaRPr lang="ar-IQ" sz="3200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endParaRPr lang="ar-IQ" sz="3200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982519" y="1343135"/>
            <a:ext cx="4080607" cy="671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أجهزة الادخال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Input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3200" u="sng" dirty="0" err="1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Devices</a:t>
            </a:r>
            <a:r>
              <a:rPr lang="ar-IQ" sz="3200" u="sng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</p:txBody>
      </p:sp>
      <p:pic>
        <p:nvPicPr>
          <p:cNvPr id="1026" name="Picture 2" descr="C:\Users\Owner\Desktop\logitech-wireless-trackball-m5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38" y="2783178"/>
            <a:ext cx="4439782" cy="41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Desktop\220px-Wireless-trackman-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54" y="3207778"/>
            <a:ext cx="3942724" cy="32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Desktop\Trackball-Kensington-ExpertMous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7" y="3207779"/>
            <a:ext cx="3848658" cy="32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3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885</TotalTime>
  <Words>709</Words>
  <Application>Microsoft Office PowerPoint</Application>
  <PresentationFormat>مخصص</PresentationFormat>
  <Paragraphs>114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Slice</vt:lpstr>
      <vt:lpstr>المحاضرة الثانية  اساسيات الحاســــــــــــــــــوب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88</cp:revision>
  <dcterms:created xsi:type="dcterms:W3CDTF">2017-03-12T18:49:09Z</dcterms:created>
  <dcterms:modified xsi:type="dcterms:W3CDTF">2017-11-22T21:22:56Z</dcterms:modified>
</cp:coreProperties>
</file>